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61" r:id="rId3"/>
    <p:sldId id="284" r:id="rId4"/>
    <p:sldId id="292" r:id="rId5"/>
    <p:sldId id="301" r:id="rId6"/>
    <p:sldId id="294" r:id="rId7"/>
    <p:sldId id="300" r:id="rId8"/>
    <p:sldId id="295" r:id="rId9"/>
    <p:sldId id="298" r:id="rId10"/>
    <p:sldId id="299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Lato Light" panose="020B0604020202020204" charset="0"/>
      <p:regular r:id="rId28"/>
      <p:bold r:id="rId29"/>
      <p:italic r:id="rId30"/>
      <p:boldItalic r:id="rId31"/>
    </p:embeddedFont>
    <p:embeddedFont>
      <p:font typeface="Roboto Slab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534AE-FBDC-4D63-B9E1-B994EBA7F080}">
  <a:tblStyle styleId="{93A534AE-FBDC-4D63-B9E1-B994EBA7F0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3370" autoAdjust="0"/>
  </p:normalViewPr>
  <p:slideViewPr>
    <p:cSldViewPr snapToGrid="0">
      <p:cViewPr>
        <p:scale>
          <a:sx n="100" d="100"/>
          <a:sy n="100" d="100"/>
        </p:scale>
        <p:origin x="46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פה בעיה עם התוצאות שלנו!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6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פה בעיה עם התוצאות שלנו!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5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83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השתמשתי במה שהיה לנו קודם, זה עם החלוקה הקודמת לאימון ומבחן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9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להוסיף את הפרמטרים שהשתמשנו בהם ברשת, מבנה הרשת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12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להוסיף את הפרמטרים שהשתמשנו בהם ברשת, מבנה הרשת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6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פה בעיה עם התוצאות שלנו!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2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יש פה בעיה עם התוצאות שלנו!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8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813725" y="995217"/>
            <a:ext cx="3516550" cy="251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Data Science Workshop</a:t>
            </a: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9F16AC92-A483-4801-8509-93774F80B83E}"/>
              </a:ext>
            </a:extLst>
          </p:cNvPr>
          <p:cNvSpPr txBox="1">
            <a:spLocks/>
          </p:cNvSpPr>
          <p:nvPr/>
        </p:nvSpPr>
        <p:spPr>
          <a:xfrm>
            <a:off x="2875782" y="2385683"/>
            <a:ext cx="3629400" cy="2374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Slab Light"/>
              <a:buNone/>
              <a:defRPr sz="36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sz="2000" dirty="0"/>
              <a:t>Guy Azov</a:t>
            </a:r>
          </a:p>
          <a:p>
            <a:r>
              <a:rPr lang="en-US" sz="2000" dirty="0"/>
              <a:t>Brian Gordon</a:t>
            </a:r>
          </a:p>
          <a:p>
            <a:r>
              <a:rPr lang="en-US" sz="2000" dirty="0" err="1"/>
              <a:t>Shachar</a:t>
            </a:r>
            <a:r>
              <a:rPr lang="en-US" sz="2000" dirty="0"/>
              <a:t> </a:t>
            </a:r>
            <a:r>
              <a:rPr lang="en-US" sz="2000" dirty="0" err="1"/>
              <a:t>Banayan</a:t>
            </a:r>
            <a:endParaRPr lang="en-US" sz="2000" dirty="0"/>
          </a:p>
          <a:p>
            <a:r>
              <a:rPr lang="en-US" sz="2000" dirty="0"/>
              <a:t>Tomer Moinian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/>
              <a:t>Neural Net - </a:t>
            </a:r>
            <a:r>
              <a:rPr lang="en-US" sz="2400" b="1" dirty="0" err="1"/>
              <a:t>binary_crossentropy</a:t>
            </a:r>
            <a:r>
              <a:rPr lang="en-US" sz="2400" b="1" dirty="0"/>
              <a:t> LOSS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/>
              <a:t>Neural Net - </a:t>
            </a:r>
            <a:r>
              <a:rPr lang="en-US" sz="1800" dirty="0" err="1"/>
              <a:t>binary_crossentropy</a:t>
            </a:r>
            <a:r>
              <a:rPr lang="en-US" sz="1800" dirty="0"/>
              <a:t> LOSS:</a:t>
            </a:r>
          </a:p>
          <a:p>
            <a:pPr marL="101600" indent="0">
              <a:buClr>
                <a:schemeClr val="tx1"/>
              </a:buClr>
              <a:buNone/>
            </a:pPr>
            <a:r>
              <a:rPr lang="en-US" sz="1800" dirty="0"/>
              <a:t>We used 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0D76C-EE71-473B-9AC2-5FB0C3BF6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5" t="39255" r="50001" b="40736"/>
          <a:stretch/>
        </p:blipFill>
        <p:spPr>
          <a:xfrm>
            <a:off x="3173204" y="2489833"/>
            <a:ext cx="4057650" cy="14000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8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CDAD-C971-F441-A4FB-5C164EAB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/>
              <a:t>Unbalanced database problem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CF7A1-EA1D-854F-A090-3501F346D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can see that because our dataset is not balanced, our models tend to predict '1' (shot made) most of the time, we have a problem.</a:t>
            </a:r>
          </a:p>
          <a:p>
            <a:r>
              <a:rPr lang="en-US" sz="1800" dirty="0"/>
              <a:t>If we look at the recall parameter on label '0' (shot missed) we can see that we receive really bad performance on this metric.</a:t>
            </a:r>
          </a:p>
          <a:p>
            <a:r>
              <a:rPr lang="en-US" sz="1800" dirty="0"/>
              <a:t>We will try to attack this problem with some different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611D0-3288-914C-B7EC-BEB6FC79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523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DE0-41FF-41F1-8C5A-E8ADD6B4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Trying to balance the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EF47-C636-4BA3-881C-5A15E459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614862"/>
            <a:ext cx="5292300" cy="1661613"/>
          </a:xfrm>
        </p:spPr>
        <p:txBody>
          <a:bodyPr/>
          <a:lstStyle/>
          <a:p>
            <a:r>
              <a:rPr lang="en-US" sz="1800" dirty="0"/>
              <a:t>Neural Net - </a:t>
            </a:r>
            <a:r>
              <a:rPr lang="en-US" sz="1800" dirty="0" err="1"/>
              <a:t>binary_crossentropy</a:t>
            </a:r>
            <a:r>
              <a:rPr lang="en-US" sz="1800" dirty="0"/>
              <a:t> LOSS with Oversampling try:</a:t>
            </a:r>
          </a:p>
          <a:p>
            <a:pPr marL="101600" indent="0">
              <a:buNone/>
            </a:pPr>
            <a:r>
              <a:rPr lang="en-US" sz="1800" dirty="0"/>
              <a:t>We oversample the throws with shot missed so our train and test have equal amount of shot made and shot missed samples</a:t>
            </a:r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92C3D-E95C-4532-96DC-0A6243849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B8021-9E87-43C2-991C-109C6E9D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0916" r="50000" b="50000"/>
          <a:stretch/>
        </p:blipFill>
        <p:spPr>
          <a:xfrm>
            <a:off x="2955121" y="2427875"/>
            <a:ext cx="4055279" cy="1338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53FC0E-10A4-4D8D-A297-E860584330B5}"/>
              </a:ext>
            </a:extLst>
          </p:cNvPr>
          <p:cNvSpPr txBox="1">
            <a:spLocks/>
          </p:cNvSpPr>
          <p:nvPr/>
        </p:nvSpPr>
        <p:spPr>
          <a:xfrm>
            <a:off x="781050" y="3753218"/>
            <a:ext cx="6972300" cy="166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01600" indent="0">
              <a:buNone/>
            </a:pPr>
            <a:r>
              <a:rPr lang="en-US" sz="1800" dirty="0"/>
              <a:t>We can see that this method helps us to achieve better recall metric on label '0', but we receive a -10% performance on accuracy.</a:t>
            </a:r>
          </a:p>
          <a:p>
            <a:pPr marL="101600" indent="0">
              <a:buFont typeface="Lato Light"/>
              <a:buNone/>
            </a:pPr>
            <a:endParaRPr lang="en-US" sz="1800" dirty="0"/>
          </a:p>
          <a:p>
            <a:pPr marL="101600" indent="0">
              <a:buFont typeface="Lato Light"/>
              <a:buNone/>
            </a:pPr>
            <a:endParaRPr lang="en-US" sz="1800" dirty="0"/>
          </a:p>
          <a:p>
            <a:pPr marL="101600" indent="0">
              <a:buFont typeface="Lato Light"/>
              <a:buNone/>
            </a:pPr>
            <a:endParaRPr lang="en-US" sz="1800" dirty="0"/>
          </a:p>
          <a:p>
            <a:pPr marL="101600" indent="0">
              <a:buFont typeface="Lato Light"/>
              <a:buNone/>
            </a:pPr>
            <a:endParaRPr lang="en-US" sz="1800" dirty="0"/>
          </a:p>
          <a:p>
            <a:pPr marL="101600" indent="0">
              <a:buFont typeface="Lato Light"/>
              <a:buNone/>
            </a:pPr>
            <a:endParaRPr lang="en-US" sz="1800" dirty="0"/>
          </a:p>
          <a:p>
            <a:pPr marL="101600" indent="0">
              <a:buFont typeface="Lato Light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55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FFA6-B363-4443-9A05-B9A36D53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75" y="711875"/>
            <a:ext cx="2142000" cy="2630400"/>
          </a:xfrm>
        </p:spPr>
        <p:txBody>
          <a:bodyPr/>
          <a:lstStyle/>
          <a:p>
            <a:pPr algn="ctr"/>
            <a:r>
              <a:rPr lang="en-US" sz="2400" b="1" dirty="0"/>
              <a:t>Trying to use </a:t>
            </a:r>
            <a:r>
              <a:rPr lang="en-US" sz="2400" b="1" dirty="0" err="1"/>
              <a:t>FocalLOSS</a:t>
            </a:r>
            <a:r>
              <a:rPr lang="en-US" sz="2400" b="1" dirty="0"/>
              <a:t> </a:t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EE17-2B34-4DDF-BCBF-9FFD82AA5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4259" y="604301"/>
            <a:ext cx="5632516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/>
              <a:t>Focal loss down-weights the well-classified examples, so used it to insure that we also achieve high accuracy on our minority class by giving them more relative weight during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61614-3B1F-472C-AD04-2CE654F10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074" name="Picture 2" descr="title">
            <a:extLst>
              <a:ext uri="{FF2B5EF4-FFF2-40B4-BE49-F238E27FC236}">
                <a16:creationId xmlns:a16="http://schemas.microsoft.com/office/drawing/2014/main" id="{9ECC9958-94A8-4C3D-99D6-154460D7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" y="2876672"/>
            <a:ext cx="2558907" cy="15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9DFD1-4CCA-4885-B349-BF45BE2B1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6" t="52224" r="50000" b="28137"/>
          <a:stretch/>
        </p:blipFill>
        <p:spPr>
          <a:xfrm>
            <a:off x="3726349" y="2012130"/>
            <a:ext cx="4536036" cy="15361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14653A-957F-4FA7-B2C5-A2D64A7BB246}"/>
              </a:ext>
            </a:extLst>
          </p:cNvPr>
          <p:cNvSpPr/>
          <p:nvPr/>
        </p:nvSpPr>
        <p:spPr>
          <a:xfrm>
            <a:off x="3606734" y="3660466"/>
            <a:ext cx="4422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A5C65"/>
                </a:solidFill>
                <a:latin typeface="Lato Light" panose="020B0604020202020204" charset="0"/>
              </a:rPr>
              <a:t>we get an improvement on our label '0' recall , but our accuracy performance is still lower than the baseline model</a:t>
            </a:r>
          </a:p>
        </p:txBody>
      </p:sp>
    </p:spTree>
    <p:extLst>
      <p:ext uri="{BB962C8B-B14F-4D97-AF65-F5344CB8AC3E}">
        <p14:creationId xmlns:p14="http://schemas.microsoft.com/office/powerpoint/2010/main" val="203498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887-A399-487A-8EF4-0DDC186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25"/>
            <a:ext cx="2208600" cy="2630400"/>
          </a:xfrm>
        </p:spPr>
        <p:txBody>
          <a:bodyPr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regressor model with </a:t>
            </a:r>
            <a:r>
              <a:rPr lang="en-US" sz="2400" b="1" dirty="0" err="1"/>
              <a:t>Shap</a:t>
            </a:r>
            <a:r>
              <a:rPr lang="en-US" sz="2400" b="1" dirty="0"/>
              <a:t> visualization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3828-E00A-431B-A456-443F9C975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40425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sz="1600" b="1" dirty="0" err="1"/>
              <a:t>XGboost</a:t>
            </a:r>
            <a:r>
              <a:rPr lang="en-US" sz="1600" b="1" dirty="0"/>
              <a:t> regressor model with </a:t>
            </a:r>
            <a:r>
              <a:rPr lang="en-US" sz="1600" b="1" dirty="0" err="1"/>
              <a:t>Shap</a:t>
            </a:r>
            <a:r>
              <a:rPr lang="en-US" sz="1600" b="1" dirty="0"/>
              <a:t> visualization : </a:t>
            </a:r>
          </a:p>
          <a:p>
            <a:r>
              <a:rPr lang="en-US" sz="1400" b="1" dirty="0"/>
              <a:t>Regularization</a:t>
            </a:r>
            <a:r>
              <a:rPr lang="en-US" sz="1400" dirty="0"/>
              <a:t>: It penalizes more complex models through both LASSO (L1) and Ridge (L2) regularization to prevent overfitting.</a:t>
            </a:r>
          </a:p>
          <a:p>
            <a:r>
              <a:rPr lang="en-US" sz="1400" b="1" dirty="0"/>
              <a:t>Weighted Quantile Sketch:</a:t>
            </a:r>
            <a:r>
              <a:rPr lang="en-US" sz="1400" dirty="0"/>
              <a:t> it employs the distributed weighted Quantile Sketch algorithm to effectively find the optimal split points among weighted datasets.</a:t>
            </a:r>
          </a:p>
          <a:p>
            <a:r>
              <a:rPr lang="en-US" sz="1400" b="1" dirty="0"/>
              <a:t>Cross-validation</a:t>
            </a:r>
            <a:r>
              <a:rPr lang="en-US" sz="1400" dirty="0"/>
              <a:t>: comes with built-in cross-validation method.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E069-E4F3-4CA7-9BD4-48D673E0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10D5E-2852-457A-8A4E-8299B77C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1" t="44071" r="50000" b="35967"/>
          <a:stretch/>
        </p:blipFill>
        <p:spPr>
          <a:xfrm>
            <a:off x="2760651" y="3308566"/>
            <a:ext cx="3622698" cy="12430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52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887-A399-487A-8EF4-0DDC186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25"/>
            <a:ext cx="2208600" cy="2630400"/>
          </a:xfrm>
        </p:spPr>
        <p:txBody>
          <a:bodyPr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regressor model with </a:t>
            </a:r>
            <a:r>
              <a:rPr lang="en-US" sz="2400" b="1" dirty="0" err="1"/>
              <a:t>Shap</a:t>
            </a:r>
            <a:r>
              <a:rPr lang="en-US" sz="2400" b="1" dirty="0"/>
              <a:t> visualization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3828-E00A-431B-A456-443F9C975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40425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sz="1600" b="1" dirty="0" err="1"/>
              <a:t>XGboost</a:t>
            </a:r>
            <a:r>
              <a:rPr lang="en-US" sz="1600" b="1" dirty="0"/>
              <a:t> regressor model 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E069-E4F3-4CA7-9BD4-48D673E0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F93839-F925-4357-8329-EE860C88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04" y="1002732"/>
            <a:ext cx="3236530" cy="280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7F4302D-ACB0-403E-AA9C-3300BC20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34" y="1794596"/>
            <a:ext cx="3231395" cy="27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65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887-A399-487A-8EF4-0DDC186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25"/>
            <a:ext cx="2208600" cy="2630400"/>
          </a:xfrm>
        </p:spPr>
        <p:txBody>
          <a:bodyPr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classifier model with </a:t>
            </a:r>
            <a:r>
              <a:rPr lang="en-US" sz="2400" b="1" dirty="0" err="1"/>
              <a:t>Shap</a:t>
            </a:r>
            <a:r>
              <a:rPr lang="en-US" sz="2400" b="1" dirty="0"/>
              <a:t> visualization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3828-E00A-431B-A456-443F9C975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40425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sz="1800" b="1" dirty="0" err="1"/>
              <a:t>XGboost</a:t>
            </a:r>
            <a:r>
              <a:rPr lang="en-US" sz="1800" b="1" dirty="0"/>
              <a:t> classifier model with </a:t>
            </a:r>
            <a:r>
              <a:rPr lang="en-US" sz="1800" b="1" dirty="0" err="1"/>
              <a:t>Shap</a:t>
            </a:r>
            <a:r>
              <a:rPr lang="en-US" sz="1800" b="1" dirty="0"/>
              <a:t> visualization :</a:t>
            </a:r>
          </a:p>
          <a:p>
            <a:pPr marL="101600" indent="0">
              <a:buNone/>
            </a:pPr>
            <a:endParaRPr lang="en-US" sz="100" dirty="0"/>
          </a:p>
          <a:p>
            <a:pPr marL="101600" indent="0">
              <a:buNone/>
            </a:pPr>
            <a:r>
              <a:rPr lang="en-US" sz="1800" dirty="0"/>
              <a:t>We tried also the classifier of </a:t>
            </a:r>
            <a:r>
              <a:rPr lang="en-US" sz="1800" dirty="0" err="1"/>
              <a:t>Xgboost</a:t>
            </a:r>
            <a:r>
              <a:rPr lang="en-US" sz="1800" dirty="0"/>
              <a:t> with the parameters : </a:t>
            </a:r>
            <a:r>
              <a:rPr lang="en-US" altLang="en-US" sz="1800" dirty="0">
                <a:latin typeface="Lato Light" panose="020B0604020202020204" charset="0"/>
              </a:rPr>
              <a:t>{objective = </a:t>
            </a:r>
            <a:r>
              <a:rPr lang="en-US" altLang="en-US" sz="1800" dirty="0" err="1">
                <a:latin typeface="Lato Light" panose="020B0604020202020204" charset="0"/>
              </a:rPr>
              <a:t>reg:linear</a:t>
            </a:r>
            <a:r>
              <a:rPr lang="en-US" altLang="en-US" sz="1800" dirty="0">
                <a:latin typeface="Lato Light" panose="020B0604020202020204" charset="0"/>
              </a:rPr>
              <a:t>, </a:t>
            </a:r>
            <a:r>
              <a:rPr lang="en-US" altLang="en-US" sz="1800" dirty="0" err="1">
                <a:latin typeface="Lato Light" panose="020B0604020202020204" charset="0"/>
              </a:rPr>
              <a:t>colsample_bytree</a:t>
            </a:r>
            <a:r>
              <a:rPr lang="en-US" altLang="en-US" sz="1800" dirty="0">
                <a:latin typeface="Lato Light" panose="020B0604020202020204" charset="0"/>
              </a:rPr>
              <a:t> =  0.3, </a:t>
            </a:r>
            <a:r>
              <a:rPr lang="en-US" altLang="en-US" sz="1800" dirty="0" err="1">
                <a:latin typeface="Lato Light" panose="020B0604020202020204" charset="0"/>
              </a:rPr>
              <a:t>learning_rate</a:t>
            </a:r>
            <a:r>
              <a:rPr lang="en-US" altLang="en-US" sz="1800" dirty="0">
                <a:latin typeface="Lato Light" panose="020B0604020202020204" charset="0"/>
              </a:rPr>
              <a:t> =  0.1, </a:t>
            </a:r>
            <a:r>
              <a:rPr lang="en-US" altLang="en-US" sz="1800" dirty="0" err="1">
                <a:latin typeface="Lato Light" panose="020B0604020202020204" charset="0"/>
              </a:rPr>
              <a:t>max_depth</a:t>
            </a:r>
            <a:r>
              <a:rPr lang="en-US" altLang="en-US" sz="1800" dirty="0">
                <a:latin typeface="Lato Light" panose="020B0604020202020204" charset="0"/>
              </a:rPr>
              <a:t> =  5, alpha = 10} </a:t>
            </a:r>
            <a:br>
              <a:rPr lang="en-US" altLang="en-US" sz="1800" dirty="0">
                <a:latin typeface="Lato Light" panose="020B0604020202020204" charset="0"/>
              </a:rPr>
            </a:br>
            <a:endParaRPr lang="en-US" sz="1800" b="1" dirty="0">
              <a:latin typeface="Lato Light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E069-E4F3-4CA7-9BD4-48D673E0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111CA-C911-4FBD-B617-96352227C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6" t="34437" r="50000" b="45553"/>
          <a:stretch/>
        </p:blipFill>
        <p:spPr>
          <a:xfrm>
            <a:off x="2825684" y="2774150"/>
            <a:ext cx="3940610" cy="1359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37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887-A399-487A-8EF4-0DDC186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25"/>
            <a:ext cx="2208600" cy="2630400"/>
          </a:xfrm>
        </p:spPr>
        <p:txBody>
          <a:bodyPr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classifier model with </a:t>
            </a:r>
            <a:r>
              <a:rPr lang="en-US" sz="2400" b="1" dirty="0" err="1"/>
              <a:t>Shap</a:t>
            </a:r>
            <a:r>
              <a:rPr lang="en-US" sz="2400" b="1" dirty="0"/>
              <a:t> visualization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E069-E4F3-4CA7-9BD4-48D673E0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E59626-438D-4CDF-8009-FDC6B904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58" y="1068838"/>
            <a:ext cx="3176264" cy="27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A395494-B7F8-4120-BF6F-BECEBF08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79" y="1805890"/>
            <a:ext cx="3204879" cy="27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BD54B3-CF85-4B42-864C-787AE46719D7}"/>
              </a:ext>
            </a:extLst>
          </p:cNvPr>
          <p:cNvSpPr/>
          <p:nvPr/>
        </p:nvSpPr>
        <p:spPr>
          <a:xfrm>
            <a:off x="2840498" y="699506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indent="0">
              <a:buNone/>
            </a:pPr>
            <a:r>
              <a:rPr lang="en-US" sz="1800" b="1" dirty="0" err="1">
                <a:solidFill>
                  <a:srgbClr val="4A5C65"/>
                </a:solidFill>
                <a:latin typeface="Lato Light" panose="020B0604020202020204" charset="0"/>
              </a:rPr>
              <a:t>XGboost</a:t>
            </a:r>
            <a:r>
              <a:rPr lang="en-US" sz="1800" b="1" dirty="0">
                <a:solidFill>
                  <a:srgbClr val="4A5C65"/>
                </a:solidFill>
                <a:latin typeface="Lato Light" panose="020B0604020202020204" charset="0"/>
              </a:rPr>
              <a:t> classifier model with </a:t>
            </a:r>
            <a:r>
              <a:rPr lang="en-US" sz="1800" b="1" dirty="0" err="1">
                <a:solidFill>
                  <a:srgbClr val="4A5C65"/>
                </a:solidFill>
                <a:latin typeface="Lato Light" panose="020B0604020202020204" charset="0"/>
              </a:rPr>
              <a:t>Shap</a:t>
            </a:r>
            <a:r>
              <a:rPr lang="en-US" sz="1800" b="1" dirty="0">
                <a:solidFill>
                  <a:srgbClr val="4A5C65"/>
                </a:solidFill>
                <a:latin typeface="Lato Light" panose="020B0604020202020204" charset="0"/>
              </a:rPr>
              <a:t> visualization :</a:t>
            </a:r>
          </a:p>
        </p:txBody>
      </p:sp>
    </p:spTree>
    <p:extLst>
      <p:ext uri="{BB962C8B-B14F-4D97-AF65-F5344CB8AC3E}">
        <p14:creationId xmlns:p14="http://schemas.microsoft.com/office/powerpoint/2010/main" val="148090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0887-A399-487A-8EF4-0DDC1866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25"/>
            <a:ext cx="2208600" cy="2630400"/>
          </a:xfrm>
        </p:spPr>
        <p:txBody>
          <a:bodyPr/>
          <a:lstStyle/>
          <a:p>
            <a:pPr algn="ctr"/>
            <a:r>
              <a:rPr lang="en-US" sz="2400" b="1" dirty="0" err="1"/>
              <a:t>xgboost</a:t>
            </a:r>
            <a:r>
              <a:rPr lang="en-US" sz="2400" b="1" dirty="0"/>
              <a:t> classifier model with </a:t>
            </a:r>
            <a:r>
              <a:rPr lang="en-US" sz="2400" b="1" dirty="0" err="1"/>
              <a:t>FocalLoss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E069-E4F3-4CA7-9BD4-48D673E0C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D54B3-CF85-4B42-864C-787AE46719D7}"/>
              </a:ext>
            </a:extLst>
          </p:cNvPr>
          <p:cNvSpPr/>
          <p:nvPr/>
        </p:nvSpPr>
        <p:spPr>
          <a:xfrm>
            <a:off x="2840498" y="699506"/>
            <a:ext cx="56669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indent="0">
              <a:buNone/>
            </a:pPr>
            <a:r>
              <a:rPr lang="en-US" sz="1800" b="1" dirty="0" err="1">
                <a:solidFill>
                  <a:srgbClr val="4A5C65"/>
                </a:solidFill>
                <a:latin typeface="Lato Light" panose="020B0604020202020204" charset="0"/>
              </a:rPr>
              <a:t>XGboost</a:t>
            </a:r>
            <a:r>
              <a:rPr lang="en-US" sz="1800" b="1" dirty="0">
                <a:solidFill>
                  <a:srgbClr val="4A5C65"/>
                </a:solidFill>
                <a:latin typeface="Lato Light" panose="020B0604020202020204" charset="0"/>
              </a:rPr>
              <a:t> classifier model with </a:t>
            </a:r>
            <a:r>
              <a:rPr lang="en-US" sz="1800" b="1" dirty="0" err="1">
                <a:solidFill>
                  <a:srgbClr val="4A5C65"/>
                </a:solidFill>
                <a:latin typeface="Lato Light" panose="020B0604020202020204" charset="0"/>
              </a:rPr>
              <a:t>FocalLoss</a:t>
            </a:r>
            <a:r>
              <a:rPr lang="en-US" sz="1800" b="1" dirty="0">
                <a:solidFill>
                  <a:srgbClr val="4A5C65"/>
                </a:solidFill>
                <a:latin typeface="Lato Light" panose="020B0604020202020204" charset="0"/>
              </a:rPr>
              <a:t>:</a:t>
            </a:r>
          </a:p>
          <a:p>
            <a:pPr marL="101600" indent="0">
              <a:buNone/>
            </a:pPr>
            <a:endParaRPr lang="en-US" sz="1800" b="1" dirty="0">
              <a:solidFill>
                <a:srgbClr val="4A5C65"/>
              </a:solidFill>
              <a:latin typeface="Lato Light" panose="020B0604020202020204" charset="0"/>
            </a:endParaRPr>
          </a:p>
          <a:p>
            <a:pPr marL="101600" indent="0">
              <a:buNone/>
            </a:pPr>
            <a:r>
              <a:rPr lang="en-US" sz="1800" dirty="0">
                <a:solidFill>
                  <a:srgbClr val="4A5C65"/>
                </a:solidFill>
                <a:latin typeface="Lato Light" panose="020B0604020202020204" charset="0"/>
              </a:rPr>
              <a:t>We tried running the </a:t>
            </a:r>
            <a:r>
              <a:rPr lang="en-US" sz="1800" dirty="0" err="1">
                <a:solidFill>
                  <a:srgbClr val="4A5C65"/>
                </a:solidFill>
                <a:latin typeface="Lato Light" panose="020B0604020202020204" charset="0"/>
              </a:rPr>
              <a:t>Xgboost</a:t>
            </a:r>
            <a:r>
              <a:rPr lang="en-US" sz="1800" dirty="0">
                <a:solidFill>
                  <a:srgbClr val="4A5C65"/>
                </a:solidFill>
                <a:latin typeface="Lato Light" panose="020B0604020202020204" charset="0"/>
              </a:rPr>
              <a:t> classifier with focal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64422-F53E-4849-8D8C-5D5687116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51668" r="50000" b="27952"/>
          <a:stretch/>
        </p:blipFill>
        <p:spPr>
          <a:xfrm>
            <a:off x="3065958" y="2000250"/>
            <a:ext cx="4025438" cy="1419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85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9324-BB2E-47DF-8D0B-03BF13E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/>
              <a:t>Random Forest</a:t>
            </a:r>
            <a:br>
              <a:rPr lang="en-US" sz="2400" b="1" dirty="0"/>
            </a:br>
            <a:r>
              <a:rPr lang="en-US" sz="2400" b="1" dirty="0"/>
              <a:t>Model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0F698-104D-43A1-A61F-E36E3824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614863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sz="1800" b="1" dirty="0"/>
              <a:t>Random Forest Model: </a:t>
            </a:r>
          </a:p>
          <a:p>
            <a:pPr marL="101600" indent="0">
              <a:buNone/>
            </a:pPr>
            <a:r>
              <a:rPr lang="en-US" sz="1800" dirty="0"/>
              <a:t>We ran a random forest model with the parameters: </a:t>
            </a:r>
          </a:p>
          <a:p>
            <a:pPr>
              <a:buFontTx/>
              <a:buChar char="-"/>
            </a:pPr>
            <a:r>
              <a:rPr lang="en-US" sz="1600" dirty="0" err="1"/>
              <a:t>n_estimator</a:t>
            </a:r>
            <a:r>
              <a:rPr lang="en-US" sz="1600" dirty="0"/>
              <a:t> = 16</a:t>
            </a:r>
          </a:p>
          <a:p>
            <a:pPr>
              <a:buFontTx/>
              <a:buChar char="-"/>
            </a:pPr>
            <a:r>
              <a:rPr lang="en-US" sz="1600" dirty="0" err="1"/>
              <a:t>Max_depth</a:t>
            </a:r>
            <a:r>
              <a:rPr lang="en-US" sz="1600" dirty="0"/>
              <a:t> = 20</a:t>
            </a:r>
          </a:p>
          <a:p>
            <a:pPr>
              <a:buFontTx/>
              <a:buChar char="-"/>
            </a:pPr>
            <a:r>
              <a:rPr lang="en-US" sz="1600" dirty="0" err="1"/>
              <a:t>Random_state</a:t>
            </a:r>
            <a:r>
              <a:rPr lang="en-US" sz="1600" dirty="0"/>
              <a:t>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419EB-E0F4-4878-BEA9-94FBCAA8EC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CE42C-3106-4F03-A3CA-B5C343190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7" t="38328" r="50000" b="42033"/>
          <a:stretch/>
        </p:blipFill>
        <p:spPr>
          <a:xfrm>
            <a:off x="2627006" y="2942225"/>
            <a:ext cx="3889988" cy="13387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97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73493" y="1144961"/>
            <a:ext cx="2773680" cy="1493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Project</a:t>
            </a:r>
            <a:br>
              <a:rPr lang="en-US" sz="2400" b="1" dirty="0"/>
            </a:br>
            <a:r>
              <a:rPr lang="en-US" sz="2400" b="1" dirty="0"/>
              <a:t>Goals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646045" y="803672"/>
            <a:ext cx="5926456" cy="270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Light" panose="020B0604020202020204" charset="0"/>
                <a:cs typeface="Calibri" panose="020F0502020204030204" pitchFamily="34" charset="0"/>
              </a:rPr>
              <a:t>  </a:t>
            </a:r>
            <a:r>
              <a:rPr lang="en-US" sz="1600" b="1" u="sng" dirty="0">
                <a:latin typeface="Lato Light" panose="020B0604020202020204" charset="0"/>
                <a:cs typeface="Calibri" panose="020F0502020204030204" pitchFamily="34" charset="0"/>
              </a:rPr>
              <a:t>NBA Free Throws Prediction</a:t>
            </a: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u="sng" dirty="0">
                <a:latin typeface="Lato Light" panose="020B0604020202020204" charset="0"/>
                <a:cs typeface="Calibri" panose="020F0502020204030204" pitchFamily="34" charset="0"/>
              </a:rPr>
              <a:t>Main Target</a:t>
            </a: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: Try to predict whether a player will score a </a:t>
            </a:r>
            <a:r>
              <a:rPr lang="en-US" sz="1600" b="1" dirty="0">
                <a:latin typeface="Lato Light" panose="020B0604020202020204" charset="0"/>
                <a:cs typeface="Calibri" panose="020F0502020204030204" pitchFamily="34" charset="0"/>
              </a:rPr>
              <a:t>certain free throw</a:t>
            </a: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 (online prediction).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u="sng" dirty="0">
                <a:latin typeface="Lato Light" panose="020B0604020202020204" charset="0"/>
                <a:cs typeface="Calibri" panose="020F0502020204030204" pitchFamily="34" charset="0"/>
              </a:rPr>
              <a:t>Secondary Target</a:t>
            </a: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: Predict the players success percentage for the </a:t>
            </a:r>
            <a:r>
              <a:rPr lang="en-US" sz="1600" b="1" dirty="0">
                <a:latin typeface="Lato Light" panose="020B0604020202020204" charset="0"/>
                <a:cs typeface="Calibri" panose="020F0502020204030204" pitchFamily="34" charset="0"/>
              </a:rPr>
              <a:t>current</a:t>
            </a: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Lato Light" panose="020B0604020202020204" charset="0"/>
                <a:cs typeface="Calibri" panose="020F0502020204030204" pitchFamily="34" charset="0"/>
              </a:rPr>
              <a:t>season</a:t>
            </a: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 based on his past performance and give the coach an insight about the player (offline prediction).</a:t>
            </a:r>
          </a:p>
        </p:txBody>
      </p:sp>
      <p:pic>
        <p:nvPicPr>
          <p:cNvPr id="4098" name="Picture 2" descr="title">
            <a:extLst>
              <a:ext uri="{FF2B5EF4-FFF2-40B4-BE49-F238E27FC236}">
                <a16:creationId xmlns:a16="http://schemas.microsoft.com/office/drawing/2014/main" id="{6D1E1BE8-D3E2-471A-9DAA-80183296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19" y="3231620"/>
            <a:ext cx="3216487" cy="18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E574-4C7F-4B19-859F-08E5CEFB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/>
              <a:t>K-</a:t>
            </a:r>
            <a:r>
              <a:rPr lang="en-US" sz="2400" b="1" dirty="0" err="1"/>
              <a:t>Nearset</a:t>
            </a:r>
            <a:r>
              <a:rPr lang="en-US" sz="2400" b="1" dirty="0"/>
              <a:t> </a:t>
            </a:r>
            <a:r>
              <a:rPr lang="en-US" sz="2400" b="1" dirty="0" err="1"/>
              <a:t>Neighbours</a:t>
            </a:r>
            <a:r>
              <a:rPr lang="en-US" sz="2400" b="1" dirty="0"/>
              <a:t> Model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54CC5-CD70-48D3-A4CD-4541613A2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1400" y="614863"/>
            <a:ext cx="5292300" cy="3267300"/>
          </a:xfrm>
        </p:spPr>
        <p:txBody>
          <a:bodyPr/>
          <a:lstStyle/>
          <a:p>
            <a:pPr marL="101600" indent="0">
              <a:buNone/>
            </a:pPr>
            <a:r>
              <a:rPr lang="en-US" b="1" dirty="0"/>
              <a:t>K-</a:t>
            </a:r>
            <a:r>
              <a:rPr lang="en-US" b="1" dirty="0" err="1"/>
              <a:t>Nearset</a:t>
            </a:r>
            <a:r>
              <a:rPr lang="en-US" b="1" dirty="0"/>
              <a:t> </a:t>
            </a:r>
            <a:r>
              <a:rPr lang="en-US" b="1" dirty="0" err="1"/>
              <a:t>Neighbours</a:t>
            </a:r>
            <a:r>
              <a:rPr lang="en-US" b="1" dirty="0"/>
              <a:t> Model: </a:t>
            </a:r>
          </a:p>
          <a:p>
            <a:pPr marL="101600" indent="0">
              <a:buNone/>
            </a:pPr>
            <a:r>
              <a:rPr lang="en-US" sz="1600" dirty="0"/>
              <a:t>With the parameters: </a:t>
            </a:r>
          </a:p>
          <a:p>
            <a:pPr>
              <a:buFontTx/>
              <a:buChar char="-"/>
            </a:pPr>
            <a:r>
              <a:rPr lang="en-US" sz="1600" dirty="0" err="1"/>
              <a:t>n_neighbors</a:t>
            </a:r>
            <a:r>
              <a:rPr lang="en-US" sz="1600" dirty="0"/>
              <a:t> = 5</a:t>
            </a:r>
          </a:p>
          <a:p>
            <a:pPr>
              <a:buFontTx/>
              <a:buChar char="-"/>
            </a:pPr>
            <a:r>
              <a:rPr lang="en-US" sz="1600" dirty="0"/>
              <a:t>metric = ‘Minkowski’</a:t>
            </a:r>
          </a:p>
          <a:p>
            <a:pPr>
              <a:buFontTx/>
              <a:buChar char="-"/>
            </a:pPr>
            <a:r>
              <a:rPr lang="en-US" sz="1600" dirty="0"/>
              <a:t>p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393F-23B2-427C-B9E5-EBC3B13D5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50BA8-90A9-4BCE-94A2-AC92D9462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2" t="39068" r="50000" b="41107"/>
          <a:stretch/>
        </p:blipFill>
        <p:spPr>
          <a:xfrm>
            <a:off x="2911400" y="2650213"/>
            <a:ext cx="419278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32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263462" y="1532599"/>
            <a:ext cx="2705100" cy="887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Our Data</a:t>
            </a:r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788187" y="776853"/>
            <a:ext cx="5858933" cy="347943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We chose a Kaggle free throws database and added a web scrapper for more players stats.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Our database includes: </a:t>
            </a:r>
          </a:p>
          <a:p>
            <a:pPr marL="10160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617,786 NBA free-throws with 19 variables: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  <a:p>
            <a:pPr marL="1016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Lato Light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0F7B-0EC3-EB49-8D1C-EBE068F19E78}"/>
              </a:ext>
            </a:extLst>
          </p:cNvPr>
          <p:cNvSpPr txBox="1"/>
          <p:nvPr/>
        </p:nvSpPr>
        <p:spPr>
          <a:xfrm>
            <a:off x="2996313" y="5450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BC739-38B3-4312-8CEE-5B2F382EF21B}"/>
              </a:ext>
            </a:extLst>
          </p:cNvPr>
          <p:cNvSpPr txBox="1"/>
          <p:nvPr/>
        </p:nvSpPr>
        <p:spPr>
          <a:xfrm>
            <a:off x="4157835" y="2734455"/>
            <a:ext cx="1983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FG%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3P%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FT%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ShootingHand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74739-2B93-4365-9FFB-6F4618E301B9}"/>
              </a:ext>
            </a:extLst>
          </p:cNvPr>
          <p:cNvSpPr txBox="1"/>
          <p:nvPr/>
        </p:nvSpPr>
        <p:spPr>
          <a:xfrm>
            <a:off x="6140871" y="2734455"/>
            <a:ext cx="1983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draftRank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playoffs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score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season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shot_made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707B2-6CB7-4924-8F3C-71FBEDB0EF9D}"/>
              </a:ext>
            </a:extLst>
          </p:cNvPr>
          <p:cNvSpPr txBox="1"/>
          <p:nvPr/>
        </p:nvSpPr>
        <p:spPr>
          <a:xfrm>
            <a:off x="2189526" y="2734455"/>
            <a:ext cx="1983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end_result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game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game_id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period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play</a:t>
            </a: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player</a:t>
            </a: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74840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-91440" y="513755"/>
            <a:ext cx="2453715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en-US" sz="2400" b="1" dirty="0"/>
              <a:t>Data Understanding</a:t>
            </a:r>
            <a:endParaRPr lang="en-US" sz="2400" dirty="0"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2526860" y="759818"/>
            <a:ext cx="6221356" cy="2069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We analyzed the dataset and checked the correlation </a:t>
            </a:r>
          </a:p>
          <a:p>
            <a:pPr marL="101600" lv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       between our variables.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We chose the relevant columns for our prediction problem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Lato Light" panose="020B0604020202020204" charset="0"/>
                <a:cs typeface="Calibri" panose="020F0502020204030204" pitchFamily="34" charset="0"/>
              </a:rPr>
              <a:t>We modified our data and manipulated it so it  fit into machine learning model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215308-C386-4096-B9A9-C1DBDB08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16" y="2571750"/>
            <a:ext cx="2056838" cy="18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6DB5DE-7067-42FC-BFD3-203FB10B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72" y="2925080"/>
            <a:ext cx="2073822" cy="14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A5E4CE-73F3-49BC-A0A4-15E7EF59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82" y="2909727"/>
            <a:ext cx="2073822" cy="15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8FDD2-9397-4BF7-8FB1-D263AF9A9F93}"/>
              </a:ext>
            </a:extLst>
          </p:cNvPr>
          <p:cNvSpPr txBox="1"/>
          <p:nvPr/>
        </p:nvSpPr>
        <p:spPr>
          <a:xfrm>
            <a:off x="6200775" y="4381500"/>
            <a:ext cx="1901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Finding correlations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9E3DC-7839-4429-AD71-4D40D37A40C4}"/>
              </a:ext>
            </a:extLst>
          </p:cNvPr>
          <p:cNvSpPr txBox="1"/>
          <p:nvPr/>
        </p:nvSpPr>
        <p:spPr>
          <a:xfrm>
            <a:off x="1415883" y="4378532"/>
            <a:ext cx="423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manipulating the data using minmax scalar and standard scalar</a:t>
            </a:r>
          </a:p>
        </p:txBody>
      </p:sp>
    </p:spTree>
    <p:extLst>
      <p:ext uri="{BB962C8B-B14F-4D97-AF65-F5344CB8AC3E}">
        <p14:creationId xmlns:p14="http://schemas.microsoft.com/office/powerpoint/2010/main" val="317236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5CD8-C5AF-4970-8C9E-C50BFC9C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train-test split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7CD8-BE50-43CA-AA8E-2BEF54D4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Our data is unbalanced,  76% of the throws with shot made and 24% with shot missed</a:t>
            </a:r>
          </a:p>
          <a:p>
            <a:r>
              <a:rPr lang="en-US" sz="1600" dirty="0"/>
              <a:t>We split our data to train and test randomly and made sure we keep this ratio in the train and test groups: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D1E66-69D2-42A5-B7BE-32EF2CD21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524BF-5CAE-4AA9-9984-092E748BC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3" t="43700" r="57604" b="42219"/>
          <a:stretch/>
        </p:blipFill>
        <p:spPr>
          <a:xfrm>
            <a:off x="3316079" y="2743199"/>
            <a:ext cx="3771900" cy="11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8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A3D-461C-744C-98CD-CDF06D5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" y="597575"/>
            <a:ext cx="2142000" cy="2630400"/>
          </a:xfrm>
        </p:spPr>
        <p:txBody>
          <a:bodyPr/>
          <a:lstStyle/>
          <a:p>
            <a:pPr algn="ctr"/>
            <a:r>
              <a:rPr lang="en-US" sz="2400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48D-23B4-6144-9AF2-97B51080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  based only on FT%</a:t>
            </a:r>
          </a:p>
          <a:p>
            <a:r>
              <a:rPr lang="en-US" dirty="0"/>
              <a:t>Threshold classification, FT% &gt; 0.5 predicted as shot made, else missed.</a:t>
            </a:r>
          </a:p>
          <a:p>
            <a:r>
              <a:rPr lang="en-US" dirty="0"/>
              <a:t>Performance: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A1644-1D43-3641-B46B-4067BA5526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78052-991A-D54D-B0F2-046450C1B0A5}"/>
              </a:ext>
            </a:extLst>
          </p:cNvPr>
          <p:cNvSpPr txBox="1"/>
          <p:nvPr/>
        </p:nvSpPr>
        <p:spPr>
          <a:xfrm>
            <a:off x="3636335" y="632920"/>
            <a:ext cx="29065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1600">
              <a:spcBef>
                <a:spcPts val="600"/>
              </a:spcBef>
              <a:buClr>
                <a:srgbClr val="A6BCC9"/>
              </a:buClr>
              <a:buSzPts val="2000"/>
            </a:pPr>
            <a:r>
              <a:rPr lang="en-US" sz="2000" b="1" u="sng" dirty="0">
                <a:solidFill>
                  <a:srgbClr val="4A5C65"/>
                </a:solidFill>
                <a:latin typeface="Lato Light"/>
                <a:sym typeface="Lato Light"/>
              </a:rPr>
              <a:t>Model without learning</a:t>
            </a:r>
          </a:p>
          <a:p>
            <a:endParaRPr lang="en-US" dirty="0">
              <a:solidFill>
                <a:srgbClr val="4A5C6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90E9-8220-3D4E-A496-7F38B763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75" y="2731737"/>
            <a:ext cx="5283200" cy="1790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55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A190-DC0A-4BC1-A574-F90E2E8C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597575"/>
            <a:ext cx="2142000" cy="2630400"/>
          </a:xfrm>
        </p:spPr>
        <p:txBody>
          <a:bodyPr/>
          <a:lstStyle/>
          <a:p>
            <a:pPr algn="ctr"/>
            <a:r>
              <a:rPr lang="en-US" sz="2400" dirty="0"/>
              <a:t>Another 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CC9D-CFB2-4E87-AD8D-AAE5A2553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suggested by prof. </a:t>
            </a:r>
            <a:r>
              <a:rPr lang="en-US" dirty="0" err="1"/>
              <a:t>Deuch</a:t>
            </a:r>
            <a:r>
              <a:rPr lang="en-US" dirty="0"/>
              <a:t>, we tried a random model which toss a coin with the player’s ‘FT%’ score as it’s probability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AEB5-F793-4509-B9DF-A3D9517F0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B1886-43B8-4CFE-B23D-C3B62E691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923" t="55806" r="65972" b="22208"/>
          <a:stretch/>
        </p:blipFill>
        <p:spPr>
          <a:xfrm>
            <a:off x="3324224" y="2410476"/>
            <a:ext cx="4297725" cy="18902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98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0AA-A6BE-AC4C-942F-E97A0B1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38DED-D4A8-A848-AA43-D34114F21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0377F4B-A2D6-724C-A3AA-91F9653D18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673284" y="551178"/>
                <a:ext cx="5292300" cy="32673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4A5C65"/>
                    </a:solidFill>
                  </a:rPr>
                  <a:t>Logistic Regression model loss function:</a:t>
                </a:r>
              </a:p>
              <a:p>
                <a:endParaRPr lang="en-US" sz="700" dirty="0">
                  <a:solidFill>
                    <a:srgbClr val="4A5C65"/>
                  </a:solidFill>
                </a:endParaRP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rgbClr val="4A5C65"/>
                    </a:solidFill>
                  </a:rPr>
                  <a:t>We ran the logistic regression </a:t>
                </a: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rgbClr val="4A5C65"/>
                    </a:solidFill>
                  </a:rPr>
                  <a:t>model with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4A5C65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solidFill>
                          <a:srgbClr val="4A5C6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dirty="0" smtClean="0">
                            <a:solidFill>
                              <a:srgbClr val="4A5C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solidFill>
                              <a:srgbClr val="4A5C6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 dirty="0" smtClean="0">
                            <a:solidFill>
                              <a:srgbClr val="4A5C65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600" dirty="0">
                  <a:solidFill>
                    <a:srgbClr val="4A5C65"/>
                  </a:solidFill>
                </a:endParaRPr>
              </a:p>
              <a:p>
                <a:pPr marL="101600" indent="0">
                  <a:buNone/>
                </a:pPr>
                <a:endParaRPr lang="en-US" sz="1600" dirty="0">
                  <a:solidFill>
                    <a:srgbClr val="4A5C65"/>
                  </a:solidFill>
                </a:endParaRPr>
              </a:p>
              <a:p>
                <a:r>
                  <a:rPr lang="en-US" dirty="0">
                    <a:solidFill>
                      <a:srgbClr val="4A5C65"/>
                    </a:solidFill>
                  </a:rPr>
                  <a:t>Performance:</a:t>
                </a:r>
              </a:p>
              <a:p>
                <a:endParaRPr lang="en-US" dirty="0">
                  <a:solidFill>
                    <a:srgbClr val="4A5C65"/>
                  </a:solidFill>
                </a:endParaRP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70377F4B-A2D6-724C-A3AA-91F9653D1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73284" y="551178"/>
                <a:ext cx="5292300" cy="3267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E1ED99C-EFE7-5B4A-8182-E4545F98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50" y="1728877"/>
            <a:ext cx="1064795" cy="441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437A1-D588-6944-8C43-FB32CA711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94"/>
          <a:stretch/>
        </p:blipFill>
        <p:spPr>
          <a:xfrm>
            <a:off x="5751906" y="1279498"/>
            <a:ext cx="2794970" cy="39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E73F5-55F7-DD41-B515-A843C6E5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80" y="1728878"/>
            <a:ext cx="2206338" cy="441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2C20-8A17-114A-A8B4-51A6AEFBD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792" y="2706945"/>
            <a:ext cx="5321300" cy="1790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0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79E-996B-3447-BCF2-4288748F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C7B1-7530-EA45-8EC1-CD33D610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81" y="1985145"/>
            <a:ext cx="3886028" cy="57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0C08-9CCA-D346-93CA-080458AC9A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46B3F8-67A0-2041-8BDC-121DB1DD2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684" y="551178"/>
            <a:ext cx="5292300" cy="3267300"/>
          </a:xfrm>
        </p:spPr>
        <p:txBody>
          <a:bodyPr/>
          <a:lstStyle/>
          <a:p>
            <a:r>
              <a:rPr lang="en-US" dirty="0"/>
              <a:t>Linear SVM model loss function:</a:t>
            </a:r>
          </a:p>
          <a:p>
            <a:pPr marL="101600" indent="0">
              <a:buNone/>
            </a:pPr>
            <a:r>
              <a:rPr lang="en-US" sz="1400" dirty="0"/>
              <a:t>We ran the SVM model with </a:t>
            </a:r>
          </a:p>
          <a:p>
            <a:pPr>
              <a:buFontTx/>
              <a:buChar char="-"/>
            </a:pPr>
            <a:r>
              <a:rPr lang="en-US" sz="1400" dirty="0"/>
              <a:t>kernel = ‘linear’</a:t>
            </a:r>
          </a:p>
          <a:p>
            <a:pPr>
              <a:buFontTx/>
              <a:buChar char="-"/>
            </a:pPr>
            <a:r>
              <a:rPr lang="en-US" sz="1400" dirty="0"/>
              <a:t>class weight = ‘balanced’</a:t>
            </a:r>
          </a:p>
          <a:p>
            <a:pPr>
              <a:buFontTx/>
              <a:buChar char="-"/>
            </a:pPr>
            <a:r>
              <a:rPr lang="en-US" sz="1400" dirty="0"/>
              <a:t>verbose = True</a:t>
            </a:r>
          </a:p>
          <a:p>
            <a:pPr>
              <a:buFontTx/>
              <a:buChar char="-"/>
            </a:pPr>
            <a:r>
              <a:rPr lang="en-US" sz="1400" dirty="0"/>
              <a:t>C = 1</a:t>
            </a:r>
          </a:p>
          <a:p>
            <a:r>
              <a:rPr lang="en-US" dirty="0"/>
              <a:t>Performance: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BC11D-73E5-6748-BC27-035C5D9A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859" y="1441762"/>
            <a:ext cx="277495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B6637-063A-9942-954C-97DD2EA8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481" y="2922524"/>
            <a:ext cx="5308600" cy="16637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1752302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854</Words>
  <Application>Microsoft Office PowerPoint</Application>
  <PresentationFormat>On-screen Show (16:9)</PresentationFormat>
  <Paragraphs>146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Wingdings</vt:lpstr>
      <vt:lpstr>Roboto Slab Light</vt:lpstr>
      <vt:lpstr>Lato Light</vt:lpstr>
      <vt:lpstr>Cambria Math</vt:lpstr>
      <vt:lpstr>Calibri</vt:lpstr>
      <vt:lpstr>Kent template</vt:lpstr>
      <vt:lpstr>Data Science Workshop</vt:lpstr>
      <vt:lpstr>Project Goals</vt:lpstr>
      <vt:lpstr>Our Data</vt:lpstr>
      <vt:lpstr>Data Understanding</vt:lpstr>
      <vt:lpstr>train-test split</vt:lpstr>
      <vt:lpstr>Baseline Model</vt:lpstr>
      <vt:lpstr>Another Baseline Model</vt:lpstr>
      <vt:lpstr>Log-Regression Model</vt:lpstr>
      <vt:lpstr>Linear SVM Model</vt:lpstr>
      <vt:lpstr>Neural Net - binary_crossentropy LOSS</vt:lpstr>
      <vt:lpstr>Unbalanced database problem</vt:lpstr>
      <vt:lpstr>Trying to balance the database</vt:lpstr>
      <vt:lpstr>Trying to use FocalLOSS  </vt:lpstr>
      <vt:lpstr>xgboost regressor model with Shap visualization</vt:lpstr>
      <vt:lpstr>xgboost regressor model with Shap visualization</vt:lpstr>
      <vt:lpstr>xgboost classifier model with Shap visualization</vt:lpstr>
      <vt:lpstr>xgboost classifier model with Shap visualization</vt:lpstr>
      <vt:lpstr>xgboost classifier model with FocalLoss</vt:lpstr>
      <vt:lpstr>Random Forest Model</vt:lpstr>
      <vt:lpstr>K-Nearset Neighbours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dc:creator>Shachar</dc:creator>
  <cp:lastModifiedBy>Shachar</cp:lastModifiedBy>
  <cp:revision>38</cp:revision>
  <dcterms:modified xsi:type="dcterms:W3CDTF">2020-01-23T23:24:45Z</dcterms:modified>
</cp:coreProperties>
</file>